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2" r:id="rId4"/>
    <p:sldId id="257" r:id="rId5"/>
    <p:sldId id="261" r:id="rId6"/>
    <p:sldId id="262" r:id="rId7"/>
    <p:sldId id="284" r:id="rId8"/>
    <p:sldId id="263" r:id="rId9"/>
    <p:sldId id="264" r:id="rId10"/>
    <p:sldId id="272" r:id="rId11"/>
    <p:sldId id="265" r:id="rId12"/>
    <p:sldId id="267" r:id="rId13"/>
    <p:sldId id="266" r:id="rId14"/>
    <p:sldId id="268" r:id="rId15"/>
    <p:sldId id="275" r:id="rId16"/>
    <p:sldId id="285" r:id="rId17"/>
    <p:sldId id="286" r:id="rId18"/>
    <p:sldId id="287" r:id="rId19"/>
    <p:sldId id="289" r:id="rId20"/>
    <p:sldId id="290" r:id="rId21"/>
    <p:sldId id="292" r:id="rId22"/>
    <p:sldId id="293" r:id="rId23"/>
    <p:sldId id="294" r:id="rId24"/>
    <p:sldId id="298" r:id="rId25"/>
    <p:sldId id="295" r:id="rId26"/>
    <p:sldId id="297" r:id="rId27"/>
    <p:sldId id="258" r:id="rId28"/>
    <p:sldId id="304" r:id="rId29"/>
    <p:sldId id="299" r:id="rId30"/>
    <p:sldId id="300" r:id="rId31"/>
    <p:sldId id="303" r:id="rId32"/>
    <p:sldId id="283" r:id="rId33"/>
    <p:sldId id="280" r:id="rId34"/>
    <p:sldId id="281" r:id="rId35"/>
    <p:sldId id="260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A829F-6172-4E89-8BCC-39747F5FA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6644495-14D7-4D10-B1AD-EFF640FB5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B4EEF2-BAB8-4213-A3C8-49B26884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0A671E-2642-47CA-9A99-69EB4302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B0F2B5-351B-4C80-B2D1-D1782EC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33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FB2B1-9526-4581-B7A3-FB82DF82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20B511B-168E-4447-9FD9-B81F4BBF2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028460-FBC2-438A-93E6-7BE90C29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BDA819-33A6-4021-BB29-632FA8F3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E6F51D-3CD7-4F8F-AA5D-D5E2CCB4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35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223B11F-8AED-442A-9206-F9DF8F559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E7C3D6-8E1C-47A1-8F4D-CECE5CF24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B28CA0-576C-422C-9091-39C1EAD9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00816A-8252-4F90-B974-24CE2D73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C8D53B-B4DC-4F37-A634-44CF92C8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09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3A55C-8BC4-4821-BA60-E17A18B6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B64B92-1148-4EF0-9901-1C2A11D73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F1D9C5-8333-4A44-AA3E-17BA958F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E5D2BE-71D1-4F59-90BB-BA3851EE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A984DC-A488-4168-B54D-5406E85D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098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34635-3B13-4AB9-AF74-30743DD5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20717B-3240-46B8-A3DA-EA1BD5D0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590515-E7F8-4634-8BCA-139D43D8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5104A6-9425-478F-8195-66779DBC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57B94C-5A3A-4038-8281-5DCE3DA1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5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8AF25-4EB1-440E-B557-A5BB961E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AD489A-DFA8-441D-8E97-7DFDEC47D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0968BD-D59D-4680-84B5-B121825CB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F21FA2-229C-4951-B939-17E54935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3666CC-1273-44E8-8D95-FB0457DE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327D2E-A8F7-41AE-9D8A-09F7DF79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360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BF2B0-5C9A-43AB-951B-D172BCA8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6D524C-71D9-48DD-90E4-45975CFBD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A8338C-2459-4DA5-9576-0B1B89A94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341FCE-3A69-4582-846D-296E94D98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470B31F-CF5C-4B1D-862E-73C877267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0806BB5-C021-4FA9-8C0B-396446D4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53BD43F-7C78-45FB-9288-EC5D8D6E7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1F0146D-CFDA-4D43-81AE-BAD8CF19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849DC-CF70-45A1-8958-F416D11B6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251C9D-0231-44D5-A9BC-2EF36B11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9C25C3-5F23-4D53-8B06-C20B53AE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60F762-388A-46DE-A6A7-A4FBC438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20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17C7B4C-8193-4B47-BDD7-C6D74497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FBDE693-CAD2-4E2B-BF85-134060AA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99BCB7-754D-499A-8129-AB745436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82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237E3-6721-45F5-983A-4FD8C9D4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44D9EC-C612-492D-89AE-955C024B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69AA23-CE43-4DD7-9691-BBAF60F5D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F2B588-591D-437E-91B1-ACC3B9B7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DC287B-449F-4D42-9B50-7CCE409F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03FD28-9421-4A8F-A300-380D878F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6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A897F-E44E-49B6-9D11-F766C670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019FA32-ED19-4DC9-9A1C-8DB4D562F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7FFDC3-B1CA-4E14-A69F-B1245A651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BE9BF7-9158-4869-A52F-70FBBC9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1C3F9D-A9DA-4AC6-838F-FAA5400D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2035FA-540C-4C32-B438-F623E084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24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7000"/>
                    </a14:imgEffect>
                    <a14:imgEffect>
                      <a14:saturation sat="11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A2984A-BC07-4767-BF41-1E56F264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5F897F-009E-47E2-9AA2-49959605F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E68C29-CA42-4974-9189-36300BF6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8A4FE-4AC4-4802-A03A-DD3D9809F068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0294BC-F128-4471-9BF8-8C783E759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9637F4-9A73-4AF9-810F-DB4B9C975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534C4-7B49-4762-900B-86932A9ECB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6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eugdcursus@jvs-descartes.or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jvs-descartes.org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89913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Intro werkjaar 2021-2022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278E79-2141-4588-B629-A403AD8F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16061"/>
            <a:ext cx="9144000" cy="188877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Jongerenvereniging Voor Sterrenkunde</a:t>
            </a:r>
          </a:p>
          <a:p>
            <a:r>
              <a:rPr lang="nl-BE" dirty="0">
                <a:solidFill>
                  <a:schemeClr val="bg1"/>
                </a:solidFill>
              </a:rPr>
              <a:t>JVS-Descartes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A03971-42AC-4E95-9770-D5F81D43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44" y="2222695"/>
            <a:ext cx="2962069" cy="291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122" name="Picture 2" descr="Geen beschrijving beschikbaar.">
            <a:extLst>
              <a:ext uri="{FF2B5EF4-FFF2-40B4-BE49-F238E27FC236}">
                <a16:creationId xmlns:a16="http://schemas.microsoft.com/office/drawing/2014/main" id="{0879DC41-7BA5-4171-B57A-401072F7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309687"/>
            <a:ext cx="7029450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43EF854-9766-4FE0-8BC8-B57CD757E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062" y="1334094"/>
            <a:ext cx="8905875" cy="50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878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VID_20210529_190236">
            <a:hlinkClick r:id="" action="ppaction://media"/>
            <a:extLst>
              <a:ext uri="{FF2B5EF4-FFF2-40B4-BE49-F238E27FC236}">
                <a16:creationId xmlns:a16="http://schemas.microsoft.com/office/drawing/2014/main" id="{E00D67BF-7109-40EB-B6BD-E56F26DFA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488530" y="-854139"/>
            <a:ext cx="5214938" cy="92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47A0BE-9F57-49FB-B53C-7E966A6F7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b="5139"/>
          <a:stretch/>
        </p:blipFill>
        <p:spPr bwMode="auto">
          <a:xfrm>
            <a:off x="1524000" y="1476374"/>
            <a:ext cx="9144000" cy="48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45B3936-4EB6-4B9A-8E81-1B496A2415D2}"/>
              </a:ext>
            </a:extLst>
          </p:cNvPr>
          <p:cNvCxnSpPr/>
          <p:nvPr/>
        </p:nvCxnSpPr>
        <p:spPr>
          <a:xfrm flipV="1">
            <a:off x="1333850" y="1098958"/>
            <a:ext cx="9395669" cy="54696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1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Afbeelding 3" descr="Afbeelding met persoon, buiten, mensen, groep&#10;&#10;Automatisch gegenereerde beschrijving">
            <a:extLst>
              <a:ext uri="{FF2B5EF4-FFF2-40B4-BE49-F238E27FC236}">
                <a16:creationId xmlns:a16="http://schemas.microsoft.com/office/drawing/2014/main" id="{6744418C-74A4-416B-93B0-4C6140E3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b="4028"/>
          <a:stretch/>
        </p:blipFill>
        <p:spPr>
          <a:xfrm>
            <a:off x="1162050" y="1311121"/>
            <a:ext cx="4933950" cy="5025320"/>
          </a:xfrm>
          <a:prstGeom prst="rect">
            <a:avLst/>
          </a:prstGeom>
        </p:spPr>
      </p:pic>
      <p:pic>
        <p:nvPicPr>
          <p:cNvPr id="7" name="Afbeelding 6" descr="Afbeelding met gras, person, teken, speler&#10;&#10;Automatisch gegenereerde beschrijving">
            <a:extLst>
              <a:ext uri="{FF2B5EF4-FFF2-40B4-BE49-F238E27FC236}">
                <a16:creationId xmlns:a16="http://schemas.microsoft.com/office/drawing/2014/main" id="{5EA1184C-7911-4D69-B815-493779DD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2" y="1303645"/>
            <a:ext cx="3371848" cy="5032796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24E0790-A360-4CA6-B5E5-E4E24D3099FC}"/>
              </a:ext>
            </a:extLst>
          </p:cNvPr>
          <p:cNvCxnSpPr/>
          <p:nvPr/>
        </p:nvCxnSpPr>
        <p:spPr>
          <a:xfrm flipV="1">
            <a:off x="1333850" y="1098958"/>
            <a:ext cx="9395669" cy="54696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4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A3D488E-4C7A-4CE9-BFFD-8493BAFBC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5"/>
          <a:stretch/>
        </p:blipFill>
        <p:spPr bwMode="auto">
          <a:xfrm>
            <a:off x="939800" y="1285875"/>
            <a:ext cx="103124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0218506-2451-4CBF-B1BF-1BC5ED8A0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6" r="6082" b="4167"/>
          <a:stretch/>
        </p:blipFill>
        <p:spPr bwMode="auto">
          <a:xfrm>
            <a:off x="1524000" y="1259617"/>
            <a:ext cx="9658350" cy="539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3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8E25AF4-4CAB-4333-8BB3-C44220B81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805"/>
          <a:stretch/>
        </p:blipFill>
        <p:spPr bwMode="auto">
          <a:xfrm>
            <a:off x="954087" y="1173892"/>
            <a:ext cx="1028382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28D4E73-0F45-4793-80AD-C0E6A536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809502"/>
            <a:ext cx="6342063" cy="422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vasthouden, scène, podium&#10;&#10;Automatisch gegenereerde beschrijving">
            <a:extLst>
              <a:ext uri="{FF2B5EF4-FFF2-40B4-BE49-F238E27FC236}">
                <a16:creationId xmlns:a16="http://schemas.microsoft.com/office/drawing/2014/main" id="{598AAF6F-414E-4FAF-B184-C3C5243FE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70" y="1295400"/>
            <a:ext cx="5852160" cy="3657600"/>
          </a:xfrm>
          <a:prstGeom prst="rect">
            <a:avLst/>
          </a:prstGeom>
        </p:spPr>
      </p:pic>
      <p:pic>
        <p:nvPicPr>
          <p:cNvPr id="6" name="Afbeelding 5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2BAE8B13-0214-4268-ACE2-A93C72A37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0775"/>
          <a:stretch/>
        </p:blipFill>
        <p:spPr>
          <a:xfrm>
            <a:off x="6452235" y="2773862"/>
            <a:ext cx="4964430" cy="3779089"/>
          </a:xfrm>
          <a:prstGeom prst="rect">
            <a:avLst/>
          </a:prstGeom>
        </p:spPr>
      </p:pic>
      <p:pic>
        <p:nvPicPr>
          <p:cNvPr id="8" name="Afbeelding 7" descr="Afbeelding met muur, persoon, beeld, poseren&#10;&#10;Automatisch gegenereerde beschrijving">
            <a:extLst>
              <a:ext uri="{FF2B5EF4-FFF2-40B4-BE49-F238E27FC236}">
                <a16:creationId xmlns:a16="http://schemas.microsoft.com/office/drawing/2014/main" id="{8C8C1BF0-9B0F-487B-BC94-E67B80F87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687994"/>
            <a:ext cx="5486400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5EA3BF41-C853-41E6-956A-03E69A86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350442"/>
            <a:ext cx="7523163" cy="50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8835B80-768E-44BD-9D7F-0AF7F3441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r="17382" b="30139"/>
          <a:stretch/>
        </p:blipFill>
        <p:spPr bwMode="auto">
          <a:xfrm>
            <a:off x="428626" y="1173892"/>
            <a:ext cx="4505324" cy="53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135E981-775D-461E-ABD5-76E589D4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518768"/>
            <a:ext cx="7018338" cy="46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C4885C48-723E-496A-873B-ACC046B1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18" y="1350442"/>
            <a:ext cx="7523163" cy="50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4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76392-E0F1-43E1-ABAD-37145AC4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Jeugdcursus 2021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B95B60-4889-45A9-BC90-B07538023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89983" cy="43513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10 lessen</a:t>
            </a:r>
          </a:p>
          <a:p>
            <a:r>
              <a:rPr lang="nl-NL" dirty="0">
                <a:solidFill>
                  <a:schemeClr val="bg1"/>
                </a:solidFill>
              </a:rPr>
              <a:t>€40</a:t>
            </a:r>
          </a:p>
          <a:p>
            <a:r>
              <a:rPr lang="nl-NL" dirty="0">
                <a:solidFill>
                  <a:schemeClr val="bg1"/>
                </a:solidFill>
              </a:rPr>
              <a:t>9-14j</a:t>
            </a:r>
          </a:p>
          <a:p>
            <a:r>
              <a:rPr lang="nl-NL" dirty="0">
                <a:solidFill>
                  <a:schemeClr val="bg1"/>
                </a:solidFill>
              </a:rPr>
              <a:t>Papieren cursus</a:t>
            </a:r>
          </a:p>
          <a:p>
            <a:r>
              <a:rPr lang="nl-NL" dirty="0">
                <a:solidFill>
                  <a:schemeClr val="bg1"/>
                </a:solidFill>
              </a:rPr>
              <a:t>Lancering Raketjes</a:t>
            </a:r>
          </a:p>
          <a:p>
            <a:r>
              <a:rPr lang="nl-NL" dirty="0">
                <a:solidFill>
                  <a:schemeClr val="bg1"/>
                </a:solidFill>
              </a:rPr>
              <a:t>Om de week: optioneel daarna bijeenkomst!</a:t>
            </a:r>
          </a:p>
          <a:p>
            <a:r>
              <a:rPr lang="nl-NL" dirty="0">
                <a:solidFill>
                  <a:schemeClr val="bg1"/>
                </a:solidFill>
              </a:rPr>
              <a:t>Contact: </a:t>
            </a:r>
            <a:r>
              <a:rPr lang="nl-NL" dirty="0">
                <a:solidFill>
                  <a:schemeClr val="bg1"/>
                </a:solidFill>
                <a:hlinkClick r:id="rId2"/>
              </a:rPr>
              <a:t>jeugdcursus@jvs-descartes.org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1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E753CD3-7575-4FD8-A8C9-F8B63D627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18332" r="33513" b="7778"/>
          <a:stretch/>
        </p:blipFill>
        <p:spPr bwMode="auto">
          <a:xfrm>
            <a:off x="628650" y="1381125"/>
            <a:ext cx="4219575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A630F7E-4CEA-4CD5-9169-0A3221BE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790700"/>
            <a:ext cx="6075363" cy="40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1D23710-0BA6-42EB-BADB-C5900388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37083" r="14711" b="1"/>
          <a:stretch/>
        </p:blipFill>
        <p:spPr bwMode="auto">
          <a:xfrm>
            <a:off x="514350" y="1914524"/>
            <a:ext cx="7048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AF3C25B-3DFC-444F-9A8D-409E942E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2" y="1304507"/>
            <a:ext cx="7170738" cy="47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B478418-D2E6-4869-926F-CB8C2B634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 r="32917" b="17639"/>
          <a:stretch/>
        </p:blipFill>
        <p:spPr bwMode="auto">
          <a:xfrm>
            <a:off x="2452687" y="1564169"/>
            <a:ext cx="7286625" cy="459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5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44D4290C-A01C-420C-9A8D-D9AD27DF2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 bwMode="auto">
          <a:xfrm>
            <a:off x="1268412" y="1173892"/>
            <a:ext cx="4171950" cy="50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A698B-807D-469E-A605-4ED33D61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4" y="1173892"/>
            <a:ext cx="6820457" cy="51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50611F61-BCD4-47FA-9625-049C1E78B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1" b="7500"/>
          <a:stretch/>
        </p:blipFill>
        <p:spPr bwMode="auto">
          <a:xfrm>
            <a:off x="5781675" y="1173892"/>
            <a:ext cx="5141913" cy="50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FF08FA7-F503-48BD-853C-38B9199D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01" y="1173892"/>
            <a:ext cx="7666038" cy="51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68066A52-4839-4D5C-AF24-9E1D5BD8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6" y="1278052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binnen, plafond, mensen&#10;&#10;Automatisch gegenereerde beschrijving">
            <a:extLst>
              <a:ext uri="{FF2B5EF4-FFF2-40B4-BE49-F238E27FC236}">
                <a16:creationId xmlns:a16="http://schemas.microsoft.com/office/drawing/2014/main" id="{A183755A-8B81-4E13-9157-43F4C4536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8" t="32361" r="8646" b="16478"/>
          <a:stretch/>
        </p:blipFill>
        <p:spPr>
          <a:xfrm>
            <a:off x="7843044" y="1173892"/>
            <a:ext cx="3560416" cy="5487519"/>
          </a:xfrm>
          <a:prstGeom prst="rect">
            <a:avLst/>
          </a:prstGeom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78F74097-5076-4742-AC35-5C696A37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" y="1063365"/>
            <a:ext cx="361315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71C570B3-E267-4F09-8873-50D19AA5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22" y="1173892"/>
            <a:ext cx="7323138" cy="48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B48A50A8-BF44-42D1-A099-8528C0050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/>
          <a:stretch/>
        </p:blipFill>
        <p:spPr bwMode="auto">
          <a:xfrm>
            <a:off x="821298" y="1047749"/>
            <a:ext cx="5967972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21BBEC3B-341F-45BE-8B89-FFB72239B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5466" r="10841" b="5466"/>
          <a:stretch/>
        </p:blipFill>
        <p:spPr bwMode="auto">
          <a:xfrm>
            <a:off x="6691940" y="1279394"/>
            <a:ext cx="5657620" cy="49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60217DD7-7238-47ED-AC0B-43412FE6C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11988" r="6739" b="6300"/>
          <a:stretch/>
        </p:blipFill>
        <p:spPr bwMode="auto">
          <a:xfrm>
            <a:off x="1675002" y="1173892"/>
            <a:ext cx="8841996" cy="56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A1F29B-FC4A-47DC-89DB-C89FF8FA6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5413" r="2103" b="2874"/>
          <a:stretch/>
        </p:blipFill>
        <p:spPr bwMode="auto">
          <a:xfrm>
            <a:off x="1675002" y="1090567"/>
            <a:ext cx="8625632" cy="56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05068EA-75DD-4592-AEDE-34A51B00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29" y="1790697"/>
            <a:ext cx="6384541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7640DE5B-45F4-4CE6-B49E-32FF3287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93" y="1592436"/>
            <a:ext cx="7325148" cy="488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61E5C6EE-805C-4E64-B886-06A5C6B6F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48" y="1210952"/>
            <a:ext cx="8123238" cy="54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2B60134-38AD-4725-A3D7-9189E8AC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7"/>
          <a:stretch/>
        </p:blipFill>
        <p:spPr bwMode="auto">
          <a:xfrm>
            <a:off x="954087" y="1590674"/>
            <a:ext cx="10283825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Nieuwe functies leiding: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278E79-2141-4588-B629-A403AD8F29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bg1"/>
                </a:solidFill>
              </a:rPr>
              <a:t>Webmaster: </a:t>
            </a:r>
            <a:r>
              <a:rPr lang="nl-BE" dirty="0">
                <a:solidFill>
                  <a:schemeClr val="bg1"/>
                </a:solidFill>
              </a:rPr>
              <a:t>Koen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bg1"/>
                </a:solidFill>
              </a:rPr>
              <a:t>Hoofd Kamp Leider (HKL): </a:t>
            </a:r>
            <a:r>
              <a:rPr lang="nl-BE" dirty="0">
                <a:solidFill>
                  <a:schemeClr val="bg1"/>
                </a:solidFill>
              </a:rPr>
              <a:t>Tom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bg1"/>
                </a:solidFill>
              </a:rPr>
              <a:t>Secretaris:</a:t>
            </a:r>
            <a:r>
              <a:rPr lang="nl-BE" dirty="0">
                <a:solidFill>
                  <a:schemeClr val="bg1"/>
                </a:solidFill>
              </a:rPr>
              <a:t> Miquel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bg1"/>
                </a:solidFill>
              </a:rPr>
              <a:t>Penningmeester:</a:t>
            </a:r>
            <a:r>
              <a:rPr lang="nl-BE" dirty="0">
                <a:solidFill>
                  <a:schemeClr val="bg1"/>
                </a:solidFill>
              </a:rPr>
              <a:t> Seppe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bg1"/>
                </a:solidFill>
              </a:rPr>
              <a:t>Materiaalmeester:</a:t>
            </a:r>
            <a:r>
              <a:rPr lang="nl-BE" dirty="0">
                <a:solidFill>
                  <a:schemeClr val="bg1"/>
                </a:solidFill>
              </a:rPr>
              <a:t> Helder én Tuur </a:t>
            </a:r>
          </a:p>
          <a:p>
            <a:pPr marL="342900" indent="-342900"/>
            <a:r>
              <a:rPr lang="nl-BE" b="1" dirty="0">
                <a:solidFill>
                  <a:schemeClr val="bg1"/>
                </a:solidFill>
              </a:rPr>
              <a:t>Waarnemingscoördinator:</a:t>
            </a:r>
            <a:r>
              <a:rPr lang="nl-BE" dirty="0">
                <a:solidFill>
                  <a:schemeClr val="bg1"/>
                </a:solidFill>
              </a:rPr>
              <a:t> Seppe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443880-0CC2-4440-BEC6-58E218E337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nl-BE" b="1" dirty="0">
                <a:solidFill>
                  <a:schemeClr val="bg1"/>
                </a:solidFill>
              </a:rPr>
              <a:t>Selena: </a:t>
            </a:r>
            <a:r>
              <a:rPr lang="nl-BE" dirty="0" err="1">
                <a:solidFill>
                  <a:schemeClr val="bg1"/>
                </a:solidFill>
              </a:rPr>
              <a:t>Karolien</a:t>
            </a:r>
            <a:endParaRPr lang="nl-BE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</a:rPr>
              <a:t>Medisch verantwoordelijke: </a:t>
            </a:r>
            <a:r>
              <a:rPr lang="nl-BE" sz="2800" dirty="0">
                <a:solidFill>
                  <a:schemeClr val="bg1"/>
                </a:solidFill>
              </a:rPr>
              <a:t>Seppe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</a:rPr>
              <a:t>18+ groep: </a:t>
            </a:r>
            <a:r>
              <a:rPr lang="nl-BE" sz="2800" dirty="0">
                <a:solidFill>
                  <a:schemeClr val="bg1"/>
                </a:solidFill>
              </a:rPr>
              <a:t>Tom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</a:rPr>
              <a:t>PR Manager:</a:t>
            </a:r>
            <a:r>
              <a:rPr lang="nl-BE" sz="2800" dirty="0">
                <a:solidFill>
                  <a:schemeClr val="bg1"/>
                </a:solidFill>
              </a:rPr>
              <a:t> Helder én Tuur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</a:rPr>
              <a:t>Raketjes:</a:t>
            </a:r>
            <a:r>
              <a:rPr lang="nl-BE" sz="2800" dirty="0">
                <a:solidFill>
                  <a:schemeClr val="bg1"/>
                </a:solidFill>
              </a:rPr>
              <a:t> Wout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</a:rPr>
              <a:t>Voorzitter:</a:t>
            </a:r>
            <a:r>
              <a:rPr lang="nl-BE" sz="2800" dirty="0">
                <a:solidFill>
                  <a:schemeClr val="bg1"/>
                </a:solidFill>
              </a:rPr>
              <a:t> Wout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2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ga je goed Cedric!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A31FF7-39E4-466E-8C3D-2ED5BC57A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25565" r="16212"/>
          <a:stretch/>
        </p:blipFill>
        <p:spPr bwMode="auto">
          <a:xfrm>
            <a:off x="2065089" y="1459683"/>
            <a:ext cx="8061821" cy="510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JVS of Descartes?? Huh!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0CF55E7-C229-4F2D-8EB6-097B1BDE5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0" y="1173892"/>
            <a:ext cx="10787027" cy="45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DFA3BD05-92EA-40A2-8B70-36260FF83E9F}"/>
              </a:ext>
            </a:extLst>
          </p:cNvPr>
          <p:cNvGrpSpPr/>
          <p:nvPr/>
        </p:nvGrpSpPr>
        <p:grpSpPr>
          <a:xfrm>
            <a:off x="637564" y="1528304"/>
            <a:ext cx="10117123" cy="5087408"/>
            <a:chOff x="637564" y="1528304"/>
            <a:chExt cx="10117123" cy="5087408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D302D594-B549-4AF2-9E6D-E0B796C32AF6}"/>
                </a:ext>
              </a:extLst>
            </p:cNvPr>
            <p:cNvSpPr/>
            <p:nvPr/>
          </p:nvSpPr>
          <p:spPr>
            <a:xfrm>
              <a:off x="637564" y="1528304"/>
              <a:ext cx="10117123" cy="4379053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CF5AEB97-A63D-4E2B-BBFC-B852ACE3AEC6}"/>
                </a:ext>
              </a:extLst>
            </p:cNvPr>
            <p:cNvSpPr txBox="1"/>
            <p:nvPr/>
          </p:nvSpPr>
          <p:spPr>
            <a:xfrm>
              <a:off x="1081155" y="5907826"/>
              <a:ext cx="94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dirty="0">
                  <a:solidFill>
                    <a:srgbClr val="00B0F0"/>
                  </a:solidFill>
                </a:rPr>
                <a:t>JVS: Jongerenvereniging Voor Sterrenkunde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3820E753-D975-44F8-8AE6-2D7FF2312E13}"/>
              </a:ext>
            </a:extLst>
          </p:cNvPr>
          <p:cNvGrpSpPr/>
          <p:nvPr/>
        </p:nvGrpSpPr>
        <p:grpSpPr>
          <a:xfrm>
            <a:off x="5696125" y="3061982"/>
            <a:ext cx="4588778" cy="1635853"/>
            <a:chOff x="5696125" y="3061982"/>
            <a:chExt cx="4588778" cy="1635853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56FB5A69-5922-4A5B-8B5A-F2381E154A2F}"/>
                </a:ext>
              </a:extLst>
            </p:cNvPr>
            <p:cNvSpPr/>
            <p:nvPr/>
          </p:nvSpPr>
          <p:spPr>
            <a:xfrm>
              <a:off x="8758106" y="3061982"/>
              <a:ext cx="1526797" cy="163585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25FF38EC-B66C-440E-B1CA-B0B0CCBB61CB}"/>
                </a:ext>
              </a:extLst>
            </p:cNvPr>
            <p:cNvSpPr txBox="1"/>
            <p:nvPr/>
          </p:nvSpPr>
          <p:spPr>
            <a:xfrm>
              <a:off x="5696125" y="3363887"/>
              <a:ext cx="3122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dirty="0">
                  <a:solidFill>
                    <a:srgbClr val="FF0000"/>
                  </a:solidFill>
                </a:rPr>
                <a:t>JVS-Descartes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76392-E0F1-43E1-ABAD-37145AC4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Jeugdcursus 2021</a:t>
            </a:r>
            <a:endParaRPr lang="nl-NL" dirty="0"/>
          </a:p>
        </p:txBody>
      </p:sp>
      <p:pic>
        <p:nvPicPr>
          <p:cNvPr id="6" name="Afbeelding 5" descr="Afbeelding met persoon, groep, mensen, staand&#10;&#10;Automatisch gegenereerde beschrijving">
            <a:extLst>
              <a:ext uri="{FF2B5EF4-FFF2-40B4-BE49-F238E27FC236}">
                <a16:creationId xmlns:a16="http://schemas.microsoft.com/office/drawing/2014/main" id="{EC1AA24F-A2EC-4015-BC27-64BCB5FBD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/>
          <a:stretch/>
        </p:blipFill>
        <p:spPr>
          <a:xfrm>
            <a:off x="1751409" y="1540571"/>
            <a:ext cx="8689182" cy="49173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4BC1241-5990-40A2-8F5A-313523FFC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b="5139"/>
          <a:stretch/>
        </p:blipFill>
        <p:spPr bwMode="auto">
          <a:xfrm>
            <a:off x="1081535" y="1476374"/>
            <a:ext cx="9144000" cy="48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persoon, person, binnen, staand&#10;&#10;Automatisch gegenereerde beschrijving">
            <a:extLst>
              <a:ext uri="{FF2B5EF4-FFF2-40B4-BE49-F238E27FC236}">
                <a16:creationId xmlns:a16="http://schemas.microsoft.com/office/drawing/2014/main" id="{097C3A0E-6565-488E-853F-3D28CDE3C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4" y="1457499"/>
            <a:ext cx="6874669" cy="5158688"/>
          </a:xfrm>
          <a:prstGeom prst="rect">
            <a:avLst/>
          </a:prstGeom>
        </p:spPr>
      </p:pic>
      <p:pic>
        <p:nvPicPr>
          <p:cNvPr id="9" name="Afbeelding 8" descr="Afbeelding met persoon, binnen, kind, vasthouden&#10;&#10;Automatisch gegenereerde beschrijving">
            <a:extLst>
              <a:ext uri="{FF2B5EF4-FFF2-40B4-BE49-F238E27FC236}">
                <a16:creationId xmlns:a16="http://schemas.microsoft.com/office/drawing/2014/main" id="{CB3D22F3-ABF7-4E58-AEFC-B70CC0568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3889"/>
          <a:stretch/>
        </p:blipFill>
        <p:spPr>
          <a:xfrm>
            <a:off x="6092659" y="561975"/>
            <a:ext cx="5604041" cy="6081422"/>
          </a:xfrm>
          <a:prstGeom prst="rect">
            <a:avLst/>
          </a:prstGeom>
        </p:spPr>
      </p:pic>
      <p:pic>
        <p:nvPicPr>
          <p:cNvPr id="10" name="Afbeelding 9" descr="Afbeelding met gras, buiten, veld, spel&#10;&#10;Automatisch gegenereerde beschrijving">
            <a:extLst>
              <a:ext uri="{FF2B5EF4-FFF2-40B4-BE49-F238E27FC236}">
                <a16:creationId xmlns:a16="http://schemas.microsoft.com/office/drawing/2014/main" id="{E862C82D-8412-4A39-97C2-81F47E82DF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9" t="33889" r="10383" b="4340"/>
          <a:stretch/>
        </p:blipFill>
        <p:spPr>
          <a:xfrm>
            <a:off x="831983" y="1446485"/>
            <a:ext cx="7218290" cy="51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JVS of Descartes?? Huh!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B5286B4-67F0-43D4-8741-7AFA103CB0C0}"/>
              </a:ext>
            </a:extLst>
          </p:cNvPr>
          <p:cNvSpPr txBox="1"/>
          <p:nvPr/>
        </p:nvSpPr>
        <p:spPr>
          <a:xfrm>
            <a:off x="746621" y="1585519"/>
            <a:ext cx="9630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</a:rPr>
              <a:t>Descartes: </a:t>
            </a:r>
            <a:r>
              <a:rPr lang="nl-NL" sz="2800" dirty="0">
                <a:solidFill>
                  <a:schemeClr val="bg1"/>
                </a:solidFill>
              </a:rPr>
              <a:t>Lidmaatschap Cosmodrome €25 (inbegrepen bij JC)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</a:rPr>
              <a:t>JVS: </a:t>
            </a:r>
            <a:r>
              <a:rPr lang="nl-NL" sz="2800" dirty="0">
                <a:solidFill>
                  <a:schemeClr val="bg1"/>
                </a:solidFill>
              </a:rPr>
              <a:t>Lidmaatschap VVS (Vereniging Voor Sterrenkunde) €24</a:t>
            </a:r>
          </a:p>
        </p:txBody>
      </p:sp>
    </p:spTree>
    <p:extLst>
      <p:ext uri="{BB962C8B-B14F-4D97-AF65-F5344CB8AC3E}">
        <p14:creationId xmlns:p14="http://schemas.microsoft.com/office/powerpoint/2010/main" val="6082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76A96-54AA-4A9C-957B-9D1C7237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komende jaar:</a:t>
            </a:r>
            <a:endParaRPr lang="nl-NL" sz="5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FBB6F7-C274-4262-B35C-169176B1C4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Bijeenkomsten: 04/09, 18/09, 25/09, 16/10, 30/10, 06/11, 04/12, 22/01, 05/02, 19/02, 05/03, 19/03, 09/04, 23/04, 07/05, 21/05, 04/06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Halloweentocht: 30 oktober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Kerstfeestje: 09/01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Gouden Jubileum: 26/03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Kamp naar ………….. het buitenland: 01/07-10/07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Activiteiten Cosmodrome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0D2C68-FAC4-485A-8A12-22792AD607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/>
            <a:r>
              <a:rPr lang="nl-BE" dirty="0">
                <a:solidFill>
                  <a:schemeClr val="bg1"/>
                </a:solidFill>
              </a:rPr>
              <a:t>JVS/VVS-weekend: 02/10-03/10</a:t>
            </a:r>
          </a:p>
          <a:p>
            <a:pPr marL="342900" indent="-342900"/>
            <a:r>
              <a:rPr lang="nl-BE" dirty="0" err="1">
                <a:solidFill>
                  <a:schemeClr val="bg1"/>
                </a:solidFill>
              </a:rPr>
              <a:t>WAAc</a:t>
            </a:r>
            <a:r>
              <a:rPr lang="nl-BE" dirty="0">
                <a:solidFill>
                  <a:schemeClr val="bg1"/>
                </a:solidFill>
              </a:rPr>
              <a:t>: 20 november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JVS-Dag (IN GENK!): 19 februari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PAK: 2 tot 4 april</a:t>
            </a:r>
          </a:p>
          <a:p>
            <a:pPr marL="342900" indent="-342900"/>
            <a:r>
              <a:rPr lang="nl-BE" dirty="0">
                <a:solidFill>
                  <a:schemeClr val="bg1"/>
                </a:solidFill>
              </a:rPr>
              <a:t>Zomeractiviteit: ?</a:t>
            </a: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pic>
        <p:nvPicPr>
          <p:cNvPr id="2050" name="Picture 2" descr="Geen fotobeschrijving beschikbaar.">
            <a:extLst>
              <a:ext uri="{FF2B5EF4-FFF2-40B4-BE49-F238E27FC236}">
                <a16:creationId xmlns:a16="http://schemas.microsoft.com/office/drawing/2014/main" id="{A1F3A7F3-1417-48C3-957E-ADC2E849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8" b="24667"/>
          <a:stretch/>
        </p:blipFill>
        <p:spPr bwMode="auto">
          <a:xfrm>
            <a:off x="6585402" y="4118995"/>
            <a:ext cx="2060153" cy="14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47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komende jaar: COVID-19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278E79-2141-4588-B629-A403AD8F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837078"/>
            <a:ext cx="9954828" cy="473239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Geen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Kan veranderen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Mondmaskers moeten niet in/rond de Cosmodrome maar mag uiteraard wel. Je neemt ze best </a:t>
            </a:r>
            <a:r>
              <a:rPr lang="nl-NL" b="1" dirty="0">
                <a:solidFill>
                  <a:schemeClr val="bg1"/>
                </a:solidFill>
              </a:rPr>
              <a:t>voor de zekerheid mee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algn="l"/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624C69-A7CD-49C6-A948-DD5DFB62908A}"/>
              </a:ext>
            </a:extLst>
          </p:cNvPr>
          <p:cNvSpPr txBox="1"/>
          <p:nvPr/>
        </p:nvSpPr>
        <p:spPr>
          <a:xfrm>
            <a:off x="1524000" y="1173892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Maatregelen </a:t>
            </a:r>
            <a:r>
              <a:rPr lang="nl-NL" sz="2400" dirty="0" err="1">
                <a:solidFill>
                  <a:schemeClr val="bg1"/>
                </a:solidFill>
              </a:rPr>
              <a:t>ivm</a:t>
            </a:r>
            <a:r>
              <a:rPr lang="nl-NL" sz="2400" dirty="0">
                <a:solidFill>
                  <a:schemeClr val="bg1"/>
                </a:solidFill>
              </a:rPr>
              <a:t> Corona: </a:t>
            </a:r>
          </a:p>
        </p:txBody>
      </p:sp>
    </p:spTree>
    <p:extLst>
      <p:ext uri="{BB962C8B-B14F-4D97-AF65-F5344CB8AC3E}">
        <p14:creationId xmlns:p14="http://schemas.microsoft.com/office/powerpoint/2010/main" val="11633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Opmerkingen: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278E79-2141-4588-B629-A403AD8F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3893"/>
            <a:ext cx="9144000" cy="613094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Alle info: </a:t>
            </a:r>
            <a:r>
              <a:rPr lang="nl-BE" dirty="0">
                <a:solidFill>
                  <a:schemeClr val="bg1"/>
                </a:solidFill>
                <a:hlinkClick r:id="rId2"/>
              </a:rPr>
              <a:t>www.jvs-descartes.org</a:t>
            </a:r>
            <a:endParaRPr lang="nl-BE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 err="1">
                <a:solidFill>
                  <a:schemeClr val="bg1"/>
                </a:solidFill>
              </a:rPr>
              <a:t>Kamptip</a:t>
            </a:r>
            <a:endParaRPr lang="nl-BE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Kamp: Terug de gewone prijs: 150-185 euro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Selena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Truien en T-shirts beschikbaar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Carpoolen op website!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>
              <a:solidFill>
                <a:schemeClr val="bg1"/>
              </a:solidFill>
            </a:endParaRPr>
          </a:p>
          <a:p>
            <a:pPr algn="l"/>
            <a:endParaRPr lang="nl-BE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8434" name="Picture 2" descr="Limburg in &amp;#39;t kort">
            <a:extLst>
              <a:ext uri="{FF2B5EF4-FFF2-40B4-BE49-F238E27FC236}">
                <a16:creationId xmlns:a16="http://schemas.microsoft.com/office/drawing/2014/main" id="{6DDBC394-FD83-4374-9454-24B57085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92" y="2408337"/>
            <a:ext cx="4253787" cy="425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C281ED5C-8F1E-49DE-B188-32B7C7FC6840}"/>
              </a:ext>
            </a:extLst>
          </p:cNvPr>
          <p:cNvGrpSpPr/>
          <p:nvPr/>
        </p:nvGrpSpPr>
        <p:grpSpPr>
          <a:xfrm>
            <a:off x="8347046" y="2944536"/>
            <a:ext cx="2320954" cy="3196205"/>
            <a:chOff x="8347046" y="2944536"/>
            <a:chExt cx="2320954" cy="3196205"/>
          </a:xfrm>
        </p:grpSpPr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97578211-ABB0-409C-9559-AA50662E4EC9}"/>
                </a:ext>
              </a:extLst>
            </p:cNvPr>
            <p:cNvCxnSpPr>
              <a:cxnSpLocks/>
            </p:cNvCxnSpPr>
            <p:nvPr/>
          </p:nvCxnSpPr>
          <p:spPr>
            <a:xfrm>
              <a:off x="8347046" y="4026716"/>
              <a:ext cx="1405439" cy="50851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5170BAF-816C-4D6D-BCA3-F3E6F237E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0661" y="5048357"/>
              <a:ext cx="1111824" cy="109238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07B0368C-DBED-4B1E-AC68-71C6F3EA9423}"/>
                </a:ext>
              </a:extLst>
            </p:cNvPr>
            <p:cNvCxnSpPr>
              <a:cxnSpLocks/>
            </p:cNvCxnSpPr>
            <p:nvPr/>
          </p:nvCxnSpPr>
          <p:spPr>
            <a:xfrm>
              <a:off x="9538283" y="2944536"/>
              <a:ext cx="404216" cy="14611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9BDB5A08-76F9-47CA-8C0E-89AAB5C10A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8874" y="5048357"/>
              <a:ext cx="329126" cy="7903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55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990337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Nog vragen?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4BF88C-70DB-4D48-A1BC-57888C307483}"/>
              </a:ext>
            </a:extLst>
          </p:cNvPr>
          <p:cNvSpPr txBox="1"/>
          <p:nvPr/>
        </p:nvSpPr>
        <p:spPr>
          <a:xfrm>
            <a:off x="2191264" y="5931242"/>
            <a:ext cx="780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cs typeface="Andalus" panose="02020603050405020304" pitchFamily="18" charset="-78"/>
              </a:rPr>
              <a:t>Na de presentatie staan we ook open voor eventuele persoonlijke vragen.</a:t>
            </a:r>
            <a:endParaRPr lang="nl-NL" dirty="0">
              <a:solidFill>
                <a:schemeClr val="bg1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45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89913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JVS-Descartes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278E79-2141-4588-B629-A403AD8F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16061"/>
            <a:ext cx="9144000" cy="1888778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Bedankt voor jullie aandacht en tot ziens!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A03971-42AC-4E95-9770-D5F81D43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38" y="2197510"/>
            <a:ext cx="2940908" cy="28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278E79-2141-4588-B629-A403AD8F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647" y="2340943"/>
            <a:ext cx="11150353" cy="5150426"/>
          </a:xfrm>
        </p:spPr>
        <p:txBody>
          <a:bodyPr numCol="2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3 gewone bijeenkomst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4 hybride bijeenkomsten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13 online bijeenkomsten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JVS/VVS weekend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Winter </a:t>
            </a:r>
            <a:r>
              <a:rPr lang="nl-BE" sz="2800" dirty="0" err="1">
                <a:solidFill>
                  <a:schemeClr val="bg1"/>
                </a:solidFill>
              </a:rPr>
              <a:t>Astro</a:t>
            </a:r>
            <a:r>
              <a:rPr lang="nl-BE" sz="2800" dirty="0">
                <a:solidFill>
                  <a:schemeClr val="bg1"/>
                </a:solidFill>
              </a:rPr>
              <a:t> Quarantaine (WAQ)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Kerstfeestje (online)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Online JVS-Dag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Paas </a:t>
            </a:r>
            <a:r>
              <a:rPr lang="nl-BE" sz="2800" dirty="0" err="1">
                <a:solidFill>
                  <a:schemeClr val="bg1"/>
                </a:solidFill>
              </a:rPr>
              <a:t>Astro</a:t>
            </a:r>
            <a:r>
              <a:rPr lang="nl-BE" sz="2800" dirty="0">
                <a:solidFill>
                  <a:schemeClr val="bg1"/>
                </a:solidFill>
              </a:rPr>
              <a:t> Quarantaine (PAQ)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sz="28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sz="28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Zonnekijkdag (</a:t>
            </a:r>
            <a:r>
              <a:rPr lang="nl-BE" sz="2800" dirty="0" err="1">
                <a:solidFill>
                  <a:schemeClr val="bg1"/>
                </a:solidFill>
              </a:rPr>
              <a:t>danku</a:t>
            </a:r>
            <a:r>
              <a:rPr lang="nl-BE" sz="2800" dirty="0">
                <a:solidFill>
                  <a:schemeClr val="bg1"/>
                </a:solidFill>
              </a:rPr>
              <a:t> </a:t>
            </a:r>
            <a:r>
              <a:rPr lang="nl-BE" sz="2800" dirty="0" err="1">
                <a:solidFill>
                  <a:schemeClr val="bg1"/>
                </a:solidFill>
              </a:rPr>
              <a:t>Ennio</a:t>
            </a:r>
            <a:r>
              <a:rPr lang="nl-BE" sz="2800" dirty="0">
                <a:solidFill>
                  <a:schemeClr val="bg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JVS Zomeractiviteit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solidFill>
                  <a:schemeClr val="bg1"/>
                </a:solidFill>
              </a:rPr>
              <a:t>Kamp Luxemburg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45DF349-36D4-430A-B2DE-5C0120E6125F}"/>
              </a:ext>
            </a:extLst>
          </p:cNvPr>
          <p:cNvSpPr/>
          <p:nvPr/>
        </p:nvSpPr>
        <p:spPr>
          <a:xfrm>
            <a:off x="2752713" y="1167052"/>
            <a:ext cx="6686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Wat hebben we ook weer allemaal gedaan het afgelopen jaar?</a:t>
            </a:r>
          </a:p>
        </p:txBody>
      </p:sp>
    </p:spTree>
    <p:extLst>
      <p:ext uri="{BB962C8B-B14F-4D97-AF65-F5344CB8AC3E}">
        <p14:creationId xmlns:p14="http://schemas.microsoft.com/office/powerpoint/2010/main" val="25783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6" name="Picture 2" descr="Geen beschrijving beschikbaar.">
            <a:extLst>
              <a:ext uri="{FF2B5EF4-FFF2-40B4-BE49-F238E27FC236}">
                <a16:creationId xmlns:a16="http://schemas.microsoft.com/office/drawing/2014/main" id="{31F80DBC-FDCE-4CF9-8A32-F049E616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1328168"/>
            <a:ext cx="9991725" cy="516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0" name="Picture 2" descr="Geen beschrijving beschikbaar.">
            <a:extLst>
              <a:ext uri="{FF2B5EF4-FFF2-40B4-BE49-F238E27FC236}">
                <a16:creationId xmlns:a16="http://schemas.microsoft.com/office/drawing/2014/main" id="{F00F70E1-2105-47C3-BB8E-71D704AD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60020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074" name="Picture 2" descr="Geen beschrijving beschikbaar.">
            <a:extLst>
              <a:ext uri="{FF2B5EF4-FFF2-40B4-BE49-F238E27FC236}">
                <a16:creationId xmlns:a16="http://schemas.microsoft.com/office/drawing/2014/main" id="{B7FF3041-B379-4B3F-A1F9-D6267C453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7" y="1173892"/>
            <a:ext cx="6943725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Afbeelding 3" descr="Afbeelding met persoon, binnen, staand, plafond&#10;&#10;Automatisch gegenereerde beschrijving">
            <a:extLst>
              <a:ext uri="{FF2B5EF4-FFF2-40B4-BE49-F238E27FC236}">
                <a16:creationId xmlns:a16="http://schemas.microsoft.com/office/drawing/2014/main" id="{02CC9E57-5B74-4B43-81BB-937715754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>
          <a:xfrm>
            <a:off x="3524696" y="1619250"/>
            <a:ext cx="514260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9E7A-8F74-4D61-8FA8-0A91204C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73891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Het vorige jaar</a:t>
            </a:r>
            <a:endParaRPr lang="nl-NL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8" name="Picture 2" descr="Geen beschrijving beschikbaar.">
            <a:extLst>
              <a:ext uri="{FF2B5EF4-FFF2-40B4-BE49-F238E27FC236}">
                <a16:creationId xmlns:a16="http://schemas.microsoft.com/office/drawing/2014/main" id="{551AB10C-A4A2-4C7A-92CA-118941A50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1945"/>
          <a:stretch/>
        </p:blipFill>
        <p:spPr bwMode="auto">
          <a:xfrm>
            <a:off x="3927054" y="1173892"/>
            <a:ext cx="4337892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424</Words>
  <Application>Microsoft Office PowerPoint</Application>
  <PresentationFormat>Breedbeeld</PresentationFormat>
  <Paragraphs>106</Paragraphs>
  <Slides>35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Andalus</vt:lpstr>
      <vt:lpstr>Arial</vt:lpstr>
      <vt:lpstr>Calibri</vt:lpstr>
      <vt:lpstr>Calibri Light</vt:lpstr>
      <vt:lpstr>Kantoorthema</vt:lpstr>
      <vt:lpstr>Intro werkjaar 2021-2022</vt:lpstr>
      <vt:lpstr>Jeugdcursus 2021</vt:lpstr>
      <vt:lpstr>Jeugdcursus 2021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Het vorige jaar</vt:lpstr>
      <vt:lpstr>Nieuwe functies leiding:</vt:lpstr>
      <vt:lpstr>Het ga je goed Cedric!</vt:lpstr>
      <vt:lpstr>JVS of Descartes?? Huh!</vt:lpstr>
      <vt:lpstr>JVS of Descartes?? Huh!</vt:lpstr>
      <vt:lpstr>Het komende jaar:</vt:lpstr>
      <vt:lpstr>Het komende jaar: COVID-19</vt:lpstr>
      <vt:lpstr>Opmerkingen:</vt:lpstr>
      <vt:lpstr>Nog vragen?</vt:lpstr>
      <vt:lpstr>JVS-Descartes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JVS-Descartes</dc:title>
  <dc:creator>WOUT</dc:creator>
  <cp:lastModifiedBy>Wout Goesaert</cp:lastModifiedBy>
  <cp:revision>52</cp:revision>
  <dcterms:created xsi:type="dcterms:W3CDTF">2018-04-12T09:11:31Z</dcterms:created>
  <dcterms:modified xsi:type="dcterms:W3CDTF">2021-09-15T20:20:25Z</dcterms:modified>
</cp:coreProperties>
</file>